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4"/>
  </p:notesMasterIdLst>
  <p:handoutMasterIdLst>
    <p:handoutMasterId r:id="rId35"/>
  </p:handoutMasterIdLst>
  <p:sldIdLst>
    <p:sldId id="267" r:id="rId3"/>
    <p:sldId id="288" r:id="rId4"/>
    <p:sldId id="271" r:id="rId5"/>
    <p:sldId id="295" r:id="rId6"/>
    <p:sldId id="313" r:id="rId7"/>
    <p:sldId id="280" r:id="rId8"/>
    <p:sldId id="298" r:id="rId9"/>
    <p:sldId id="308" r:id="rId10"/>
    <p:sldId id="311" r:id="rId11"/>
    <p:sldId id="286" r:id="rId12"/>
    <p:sldId id="285" r:id="rId13"/>
    <p:sldId id="287" r:id="rId14"/>
    <p:sldId id="314" r:id="rId15"/>
    <p:sldId id="281" r:id="rId16"/>
    <p:sldId id="315" r:id="rId17"/>
    <p:sldId id="278" r:id="rId18"/>
    <p:sldId id="300" r:id="rId19"/>
    <p:sldId id="309" r:id="rId20"/>
    <p:sldId id="316" r:id="rId21"/>
    <p:sldId id="294" r:id="rId22"/>
    <p:sldId id="317" r:id="rId23"/>
    <p:sldId id="282" r:id="rId24"/>
    <p:sldId id="307" r:id="rId25"/>
    <p:sldId id="318" r:id="rId26"/>
    <p:sldId id="306" r:id="rId27"/>
    <p:sldId id="319" r:id="rId28"/>
    <p:sldId id="283" r:id="rId29"/>
    <p:sldId id="320" r:id="rId30"/>
    <p:sldId id="284" r:id="rId31"/>
    <p:sldId id="321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A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2253" autoAdjust="0"/>
  </p:normalViewPr>
  <p:slideViewPr>
    <p:cSldViewPr snapToGrid="0">
      <p:cViewPr varScale="1">
        <p:scale>
          <a:sx n="105" d="100"/>
          <a:sy n="105" d="100"/>
        </p:scale>
        <p:origin x="1077" y="5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25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17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6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4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9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62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79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71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61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23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06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0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7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78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53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5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6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upon each of these in the future with pictures and more in-depth discussion on how each one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8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6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0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1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7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9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33C5E-FB83-4189-B425-29FFBBE1489D}" type="datetime1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2" y="419099"/>
            <a:ext cx="2086087" cy="57531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419099"/>
            <a:ext cx="7277100" cy="57531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420-B8F9-4730-A8F2-6002E22CB5BB}" type="datetime1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590E-274C-4D10-BB9F-D135EB61A19C}" type="datetime1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-1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225CC-3499-45B7-9CB1-ACE15AB18416}" type="datetime1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5A1E6-D26D-484A-A4AC-3ECBF64A3616}" type="datetime1">
              <a:rPr lang="en-US" smtClean="0"/>
              <a:t>4/20/2018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048D-85F8-4898-99EB-B77110337733}" type="datetime1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00E6-255A-443B-9CED-3DAE2813D444}" type="datetime1">
              <a:rPr lang="en-US" smtClean="0"/>
              <a:t>4/20/2018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89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D133-623A-4733-B916-9A09A86FBF0A}" type="datetime1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096DC-646A-412C-A018-73E61AA404A4}" type="datetime1">
              <a:rPr lang="en-US" smtClean="0"/>
              <a:t>4/20/2018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1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4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4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D44E9-8DD1-42B1-8C94-980E9085B52F}" type="datetime1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WO2016061626A1/en?q=smar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tents.google.com/patent/CN106789459A/en?q=smart" TargetMode="External"/><Relationship Id="rId4" Type="http://schemas.openxmlformats.org/officeDocument/2006/relationships/hyperlink" Target="https://patents.google.com/patent/US20050021393A1/en?q=smar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e.bradley.edu/projects/proj2017/iotsc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gur.com/gallery/z94Vr" TargetMode="External"/><Relationship Id="rId5" Type="http://schemas.openxmlformats.org/officeDocument/2006/relationships/hyperlink" Target="https://www.hackster.io/ben-eagan/smart-%20mirror-with-%20optional-alexa-%20874d43" TargetMode="External"/><Relationship Id="rId4" Type="http://schemas.openxmlformats.org/officeDocument/2006/relationships/hyperlink" Target="https://petapixel.com/2015/08/19/dakboard-is-%20a-customizable-wall-%20display-for-%20photos-calendar-%20events-and-%20weath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google-apps/calendar/" TargetMode="External"/><Relationship Id="rId7" Type="http://schemas.openxmlformats.org/officeDocument/2006/relationships/hyperlink" Target="https://wiki.wxpython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xpython.org/" TargetMode="External"/><Relationship Id="rId5" Type="http://schemas.openxmlformats.org/officeDocument/2006/relationships/hyperlink" Target="https://pypi.org/project/twitter/" TargetMode="External"/><Relationship Id="rId4" Type="http://schemas.openxmlformats.org/officeDocument/2006/relationships/hyperlink" Target="https://developer.twitter.com/en/doc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6375" y="72354"/>
            <a:ext cx="6877519" cy="1517295"/>
          </a:xfrm>
        </p:spPr>
        <p:txBody>
          <a:bodyPr/>
          <a:lstStyle/>
          <a:p>
            <a:pPr algn="ctr"/>
            <a:r>
              <a:rPr lang="en-US" sz="4800" dirty="0"/>
              <a:t>Internet of Things (</a:t>
            </a:r>
            <a:r>
              <a:rPr lang="en-US" sz="4800" dirty="0" err="1"/>
              <a:t>IoT</a:t>
            </a:r>
            <a:r>
              <a:rPr lang="en-US" sz="4800" dirty="0"/>
              <a:t>) </a:t>
            </a:r>
            <a:r>
              <a:rPr lang="en-US" sz="4800"/>
              <a:t>Information Display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4670573"/>
            <a:ext cx="6629400" cy="1202144"/>
          </a:xfrm>
        </p:spPr>
        <p:txBody>
          <a:bodyPr/>
          <a:lstStyle/>
          <a:p>
            <a:r>
              <a:rPr lang="en-US" dirty="0"/>
              <a:t>Benjamin </a:t>
            </a:r>
            <a:r>
              <a:rPr lang="en-US" dirty="0" err="1"/>
              <a:t>Daszkiewicz</a:t>
            </a:r>
            <a:r>
              <a:rPr lang="en-US" dirty="0"/>
              <a:t> &amp; Jacob Nading</a:t>
            </a:r>
          </a:p>
          <a:p>
            <a:endParaRPr lang="en-US" dirty="0"/>
          </a:p>
          <a:p>
            <a:r>
              <a:rPr lang="en-US" dirty="0"/>
              <a:t>Advised by Dr. </a:t>
            </a:r>
            <a:r>
              <a:rPr lang="en-US" dirty="0" err="1"/>
              <a:t>Aleksander</a:t>
            </a:r>
            <a:r>
              <a:rPr lang="en-US" dirty="0"/>
              <a:t> Malinowski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BB17F-AD26-429B-B4FF-6A83A4C1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70" y="2299239"/>
            <a:ext cx="1914525" cy="198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CB0456-ED76-44A2-8590-3549F802E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44" y="2299239"/>
            <a:ext cx="1895475" cy="2143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AEC71B-A68F-41E0-A70D-1E7E50451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43" y="2604038"/>
            <a:ext cx="27051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79818" y="0"/>
            <a:ext cx="7312182" cy="6858000"/>
          </a:xfrm>
          <a:prstGeom prst="rect">
            <a:avLst/>
          </a:prstGeom>
          <a:solidFill>
            <a:schemeClr val="accent1">
              <a:alpha val="88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7" y="2651760"/>
            <a:ext cx="3959353" cy="1828800"/>
          </a:xfrm>
        </p:spPr>
        <p:txBody>
          <a:bodyPr/>
          <a:lstStyle/>
          <a:p>
            <a:r>
              <a:rPr lang="en-US" dirty="0"/>
              <a:t>High Level State Transition Diagram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2" b="-1"/>
          <a:stretch/>
        </p:blipFill>
        <p:spPr>
          <a:xfrm>
            <a:off x="5845099" y="631596"/>
            <a:ext cx="5378601" cy="5539747"/>
          </a:xfrm>
          <a:noFill/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Breaks down steady states of software and transition 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4C256-16E9-4774-B59D-F35EC2F1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085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79818" y="0"/>
            <a:ext cx="7312182" cy="6858000"/>
          </a:xfrm>
          <a:prstGeom prst="rect">
            <a:avLst/>
          </a:prstGeom>
          <a:solidFill>
            <a:schemeClr val="accent1">
              <a:alpha val="88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Data Flow Diagram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10" b="-18010"/>
          <a:stretch/>
        </p:blipFill>
        <p:spPr>
          <a:noFill/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Shows data transfer between main function and subsystems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4C256-16E9-4774-B59D-F35EC2F1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93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79818" y="0"/>
            <a:ext cx="7312182" cy="6858000"/>
          </a:xfrm>
          <a:prstGeom prst="rect">
            <a:avLst/>
          </a:prstGeom>
          <a:solidFill>
            <a:schemeClr val="accent1">
              <a:alpha val="88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Design Model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06" y="768150"/>
            <a:ext cx="6596406" cy="4948478"/>
          </a:xfrm>
          <a:noFill/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Breaks down GUI elements and major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4C256-16E9-4774-B59D-F35EC2F1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55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98902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74276"/>
            <a:ext cx="9601200" cy="3944284"/>
          </a:xfrm>
        </p:spPr>
        <p:txBody>
          <a:bodyPr numCol="2"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Minimum requirements</a:t>
            </a:r>
          </a:p>
          <a:p>
            <a:pPr lvl="1"/>
            <a:r>
              <a:rPr lang="en-US" dirty="0"/>
              <a:t>Additional</a:t>
            </a:r>
          </a:p>
          <a:p>
            <a:pPr lvl="1"/>
            <a:r>
              <a:rPr lang="en-US" dirty="0"/>
              <a:t>System hardware flowchart</a:t>
            </a:r>
          </a:p>
          <a:p>
            <a:pPr lvl="1"/>
            <a:r>
              <a:rPr lang="en-US" dirty="0"/>
              <a:t>SDLC Flowcharts (subsystems)</a:t>
            </a:r>
          </a:p>
          <a:p>
            <a:r>
              <a:rPr lang="en-US" dirty="0">
                <a:solidFill>
                  <a:srgbClr val="52AC97"/>
                </a:solidFill>
              </a:rPr>
              <a:t>Parts list</a:t>
            </a:r>
          </a:p>
          <a:p>
            <a:endParaRPr lang="en-US" dirty="0"/>
          </a:p>
          <a:p>
            <a:r>
              <a:rPr lang="en-US" dirty="0"/>
              <a:t>Research &amp; prior work</a:t>
            </a:r>
          </a:p>
          <a:p>
            <a:pPr lvl="1"/>
            <a:r>
              <a:rPr lang="en-US" dirty="0"/>
              <a:t>Existing projects/patents</a:t>
            </a:r>
          </a:p>
          <a:p>
            <a:pPr lvl="1"/>
            <a:r>
              <a:rPr lang="en-US" dirty="0"/>
              <a:t>Project history</a:t>
            </a:r>
          </a:p>
          <a:p>
            <a:r>
              <a:rPr lang="en-US" dirty="0"/>
              <a:t>Efforts completed to date</a:t>
            </a:r>
          </a:p>
          <a:p>
            <a:r>
              <a:rPr lang="en-US" dirty="0"/>
              <a:t>Schedule of deadlines</a:t>
            </a:r>
          </a:p>
          <a:p>
            <a:r>
              <a:rPr lang="en-US" dirty="0"/>
              <a:t>Division of labor</a:t>
            </a:r>
          </a:p>
          <a:p>
            <a:r>
              <a:rPr lang="en-US" dirty="0"/>
              <a:t>Near future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3E8A-D6A4-4C17-838A-AA5B5502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56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Parts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7E233-B8CF-43B3-8279-A7C02C56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14</a:t>
            </a:fld>
            <a:endParaRPr lang="en-US" sz="1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660126"/>
              </p:ext>
            </p:extLst>
          </p:nvPr>
        </p:nvGraphicFramePr>
        <p:xfrm>
          <a:off x="1295400" y="1905000"/>
          <a:ext cx="9601200" cy="25958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52663">
                  <a:extLst>
                    <a:ext uri="{9D8B030D-6E8A-4147-A177-3AD203B41FA5}">
                      <a16:colId xmlns:a16="http://schemas.microsoft.com/office/drawing/2014/main" val="2621638057"/>
                    </a:ext>
                  </a:extLst>
                </a:gridCol>
                <a:gridCol w="5874955">
                  <a:extLst>
                    <a:ext uri="{9D8B030D-6E8A-4147-A177-3AD203B41FA5}">
                      <a16:colId xmlns:a16="http://schemas.microsoft.com/office/drawing/2014/main" val="1004062997"/>
                    </a:ext>
                  </a:extLst>
                </a:gridCol>
                <a:gridCol w="1135971">
                  <a:extLst>
                    <a:ext uri="{9D8B030D-6E8A-4147-A177-3AD203B41FA5}">
                      <a16:colId xmlns:a16="http://schemas.microsoft.com/office/drawing/2014/main" val="2127892623"/>
                    </a:ext>
                  </a:extLst>
                </a:gridCol>
                <a:gridCol w="1090864">
                  <a:extLst>
                    <a:ext uri="{9D8B030D-6E8A-4147-A177-3AD203B41FA5}">
                      <a16:colId xmlns:a16="http://schemas.microsoft.com/office/drawing/2014/main" val="2871697895"/>
                    </a:ext>
                  </a:extLst>
                </a:gridCol>
                <a:gridCol w="1046747">
                  <a:extLst>
                    <a:ext uri="{9D8B030D-6E8A-4147-A177-3AD203B41FA5}">
                      <a16:colId xmlns:a16="http://schemas.microsoft.com/office/drawing/2014/main" val="122203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Item Description</a:t>
                      </a: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Price/Unit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652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Eleduino 13.3” 1080P IPS Capacitive Touch Display (sky black)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Amazon.com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$198.00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$189.00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574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CanaKit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Raspberry Pi 3 Kit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Amazon.com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$49.99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$99.98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1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SanDisk Ultra 8GB Class 10 UHS-I MicroSDHC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Amazon.com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$9.99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$19.98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368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Rankie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2F36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 HDMI to HDMI Cable, 10 Feet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Amazon.com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$9.99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$9.99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23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 USB Cable, 3 Pack 10 </a:t>
                      </a: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ft</a:t>
                      </a: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Braided High Speed USB 2.0 A Male to Micro B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Amazon.com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$10.99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$10.99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8740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Subtotal: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$329.94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9182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72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98902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74276"/>
            <a:ext cx="9601200" cy="3944284"/>
          </a:xfrm>
        </p:spPr>
        <p:txBody>
          <a:bodyPr numCol="2"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Minimum requirements</a:t>
            </a:r>
          </a:p>
          <a:p>
            <a:pPr lvl="1"/>
            <a:r>
              <a:rPr lang="en-US" dirty="0"/>
              <a:t>Additional</a:t>
            </a:r>
          </a:p>
          <a:p>
            <a:pPr lvl="1"/>
            <a:r>
              <a:rPr lang="en-US" dirty="0"/>
              <a:t>System hardware flowchart</a:t>
            </a:r>
          </a:p>
          <a:p>
            <a:pPr lvl="1"/>
            <a:r>
              <a:rPr lang="en-US" dirty="0"/>
              <a:t>SDLC Flowcharts (subsystems)</a:t>
            </a:r>
          </a:p>
          <a:p>
            <a:r>
              <a:rPr lang="en-US" dirty="0"/>
              <a:t>Parts list</a:t>
            </a:r>
          </a:p>
          <a:p>
            <a:endParaRPr lang="en-US" dirty="0"/>
          </a:p>
          <a:p>
            <a:r>
              <a:rPr lang="en-US" dirty="0">
                <a:solidFill>
                  <a:srgbClr val="52AC97"/>
                </a:solidFill>
              </a:rPr>
              <a:t>Research &amp; prior work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Existing projects/patents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Project history</a:t>
            </a:r>
          </a:p>
          <a:p>
            <a:r>
              <a:rPr lang="en-US" dirty="0"/>
              <a:t>Efforts completed to date</a:t>
            </a:r>
          </a:p>
          <a:p>
            <a:r>
              <a:rPr lang="en-US" dirty="0"/>
              <a:t>Schedule of deadlines</a:t>
            </a:r>
          </a:p>
          <a:p>
            <a:r>
              <a:rPr lang="en-US" dirty="0"/>
              <a:t>Division of labor</a:t>
            </a:r>
          </a:p>
          <a:p>
            <a:r>
              <a:rPr lang="en-US" dirty="0"/>
              <a:t>Near future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3E8A-D6A4-4C17-838A-AA5B5502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77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Existing Products/Projects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160" y="1242069"/>
            <a:ext cx="2659493" cy="50731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DAKboard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Customizable Interface</a:t>
            </a:r>
          </a:p>
          <a:p>
            <a:r>
              <a:rPr lang="en-US" dirty="0"/>
              <a:t>Photos, Calendar, </a:t>
            </a:r>
            <a:r>
              <a:rPr lang="en-US"/>
              <a:t>and Weather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9CA14-8B8F-4839-80A9-03D93EA74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16</a:t>
            </a:fld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16F7E6-757E-46BE-9410-2B87E78C443C}"/>
              </a:ext>
            </a:extLst>
          </p:cNvPr>
          <p:cNvSpPr txBox="1">
            <a:spLocks/>
          </p:cNvSpPr>
          <p:nvPr/>
        </p:nvSpPr>
        <p:spPr>
          <a:xfrm>
            <a:off x="4773622" y="1295400"/>
            <a:ext cx="2701954" cy="5019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Smart Mirror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(Amazon) Alexa Option</a:t>
            </a:r>
          </a:p>
          <a:p>
            <a:r>
              <a:rPr lang="en-US" dirty="0"/>
              <a:t>2-way mirror with Monitor attached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8788A7-1AC6-49F3-9548-6B529BBF91BE}"/>
              </a:ext>
            </a:extLst>
          </p:cNvPr>
          <p:cNvSpPr txBox="1">
            <a:spLocks/>
          </p:cNvSpPr>
          <p:nvPr/>
        </p:nvSpPr>
        <p:spPr>
          <a:xfrm>
            <a:off x="8537546" y="1106935"/>
            <a:ext cx="2701954" cy="5073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Raspberry Pi Framed Informational Display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Monitor</a:t>
            </a:r>
            <a:r>
              <a:rPr lang="en-US"/>
              <a:t> </a:t>
            </a:r>
            <a:r>
              <a:rPr lang="en-US" dirty="0"/>
              <a:t>enclosed within a frame</a:t>
            </a:r>
          </a:p>
          <a:p>
            <a:r>
              <a:rPr lang="en-US"/>
              <a:t>Buttons </a:t>
            </a:r>
            <a:r>
              <a:rPr lang="en-US" dirty="0"/>
              <a:t>on side to toggle </a:t>
            </a:r>
            <a:r>
              <a:rPr lang="en-US"/>
              <a:t>between sections</a:t>
            </a:r>
            <a:endParaRPr lang="en-US" dirty="0"/>
          </a:p>
        </p:txBody>
      </p:sp>
      <p:pic>
        <p:nvPicPr>
          <p:cNvPr id="1026" name="Picture 2" descr="board-page2">
            <a:extLst>
              <a:ext uri="{FF2B5EF4-FFF2-40B4-BE49-F238E27FC236}">
                <a16:creationId xmlns:a16="http://schemas.microsoft.com/office/drawing/2014/main" id="{AA61E2F8-0C0E-48CA-9482-99A879FE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05" y="1757914"/>
            <a:ext cx="160401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mmunity-openhab-org.s3-eu-central-1.amazonaws.com/original/2X/a/a72984c5e3487d685c09b4e181728f9afe116669.JPG">
            <a:extLst>
              <a:ext uri="{FF2B5EF4-FFF2-40B4-BE49-F238E27FC236}">
                <a16:creationId xmlns:a16="http://schemas.microsoft.com/office/drawing/2014/main" id="{4CA91108-79D3-496C-A5FA-16DC16ECF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79" y="1721878"/>
            <a:ext cx="3901440" cy="259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imgur.com/0GYDtKp.jpg">
            <a:extLst>
              <a:ext uri="{FF2B5EF4-FFF2-40B4-BE49-F238E27FC236}">
                <a16:creationId xmlns:a16="http://schemas.microsoft.com/office/drawing/2014/main" id="{6FE08728-620C-4002-939C-7ED1C4DFA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53" b="25491"/>
          <a:stretch/>
        </p:blipFill>
        <p:spPr bwMode="auto">
          <a:xfrm>
            <a:off x="8498640" y="1721878"/>
            <a:ext cx="2779765" cy="277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99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95400" y="3157979"/>
            <a:ext cx="8150258" cy="7729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Existing Patents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display device with sensors</a:t>
            </a:r>
            <a:br>
              <a:rPr lang="en-US" dirty="0"/>
            </a:br>
            <a:r>
              <a:rPr lang="en-US" dirty="0">
                <a:hlinkClick r:id="rId3"/>
              </a:rPr>
              <a:t>https://patents.google.com/patent/WO2016061626A1/en?q=smart</a:t>
            </a:r>
            <a:endParaRPr lang="en-US" dirty="0"/>
          </a:p>
          <a:p>
            <a:endParaRPr lang="en-US" dirty="0"/>
          </a:p>
          <a:p>
            <a:r>
              <a:rPr lang="en-US" dirty="0"/>
              <a:t>Smart interactive billboard device</a:t>
            </a:r>
            <a:br>
              <a:rPr lang="en-US" dirty="0"/>
            </a:br>
            <a:r>
              <a:rPr lang="en-US" dirty="0">
                <a:hlinkClick r:id="rId4"/>
              </a:rPr>
              <a:t>https://patents.google.com/patent/US20050021393A1/en?q=smart</a:t>
            </a:r>
            <a:endParaRPr lang="en-US" dirty="0"/>
          </a:p>
          <a:p>
            <a:endParaRPr lang="en-US" dirty="0"/>
          </a:p>
          <a:p>
            <a:r>
              <a:rPr lang="en-US" dirty="0"/>
              <a:t>Raspberry Pi based smart home control device with touch display</a:t>
            </a:r>
            <a:br>
              <a:rPr lang="en-US" dirty="0"/>
            </a:br>
            <a:r>
              <a:rPr lang="en-US" dirty="0">
                <a:hlinkClick r:id="rId5"/>
              </a:rPr>
              <a:t>https://patents.google.com/patent/CN106789459A/en?q=smart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4C256-16E9-4774-B59D-F35EC2F1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3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9568"/>
          </a:xfrm>
        </p:spPr>
        <p:txBody>
          <a:bodyPr/>
          <a:lstStyle/>
          <a:p>
            <a:r>
              <a:rPr lang="en-US" dirty="0"/>
              <a:t>Previous Work (2016-2017)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Cole Lindeman &amp; Jason Morris</a:t>
            </a:r>
          </a:p>
          <a:p>
            <a:r>
              <a:rPr lang="en-US" dirty="0" err="1"/>
              <a:t>IoT</a:t>
            </a:r>
            <a:r>
              <a:rPr lang="en-US" dirty="0"/>
              <a:t> Smart Calendar</a:t>
            </a:r>
          </a:p>
          <a:p>
            <a:r>
              <a:rPr lang="en-US" dirty="0"/>
              <a:t>User and door sensors</a:t>
            </a:r>
          </a:p>
          <a:p>
            <a:r>
              <a:rPr lang="en-US" dirty="0"/>
              <a:t>Browser based interface </a:t>
            </a:r>
          </a:p>
          <a:p>
            <a:pPr lvl="1"/>
            <a:r>
              <a:rPr lang="en-US" dirty="0" err="1"/>
              <a:t>php</a:t>
            </a:r>
            <a:r>
              <a:rPr lang="en-US" dirty="0"/>
              <a:t>, HTML, etc.</a:t>
            </a:r>
          </a:p>
          <a:p>
            <a:r>
              <a:rPr lang="en-US" dirty="0"/>
              <a:t>Relies on default view for calendar</a:t>
            </a:r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t="19790" r="18127" b="24494"/>
          <a:stretch/>
        </p:blipFill>
        <p:spPr>
          <a:xfrm>
            <a:off x="6278251" y="1905000"/>
            <a:ext cx="4808415" cy="2573517"/>
          </a:xfrm>
          <a:effectLst>
            <a:reflection blurRad="152400" stA="50000" endPos="36000" dist="508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800" smtClean="0"/>
              <a:t>18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84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98902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74276"/>
            <a:ext cx="9601200" cy="3944284"/>
          </a:xfrm>
        </p:spPr>
        <p:txBody>
          <a:bodyPr numCol="2"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Minimum requirements</a:t>
            </a:r>
          </a:p>
          <a:p>
            <a:pPr lvl="1"/>
            <a:r>
              <a:rPr lang="en-US" dirty="0"/>
              <a:t>Additional</a:t>
            </a:r>
          </a:p>
          <a:p>
            <a:pPr lvl="1"/>
            <a:r>
              <a:rPr lang="en-US" dirty="0"/>
              <a:t>System hardware flowchart</a:t>
            </a:r>
          </a:p>
          <a:p>
            <a:pPr lvl="1"/>
            <a:r>
              <a:rPr lang="en-US" dirty="0"/>
              <a:t>SDLC Flowcharts (subsystems)</a:t>
            </a:r>
          </a:p>
          <a:p>
            <a:r>
              <a:rPr lang="en-US" dirty="0"/>
              <a:t>Parts list</a:t>
            </a:r>
          </a:p>
          <a:p>
            <a:endParaRPr lang="en-US" dirty="0"/>
          </a:p>
          <a:p>
            <a:r>
              <a:rPr lang="en-US" dirty="0"/>
              <a:t>Research &amp; prior work</a:t>
            </a:r>
          </a:p>
          <a:p>
            <a:pPr lvl="1"/>
            <a:r>
              <a:rPr lang="en-US" dirty="0"/>
              <a:t>Existing projects/patents</a:t>
            </a:r>
          </a:p>
          <a:p>
            <a:pPr lvl="1"/>
            <a:r>
              <a:rPr lang="en-US" dirty="0"/>
              <a:t>Project history</a:t>
            </a:r>
          </a:p>
          <a:p>
            <a:r>
              <a:rPr lang="en-US" dirty="0">
                <a:solidFill>
                  <a:srgbClr val="52AC97"/>
                </a:solidFill>
              </a:rPr>
              <a:t>Efforts completed to date</a:t>
            </a:r>
          </a:p>
          <a:p>
            <a:r>
              <a:rPr lang="en-US" dirty="0"/>
              <a:t>Schedule of deadlines</a:t>
            </a:r>
          </a:p>
          <a:p>
            <a:r>
              <a:rPr lang="en-US" dirty="0"/>
              <a:t>Division of labor</a:t>
            </a:r>
          </a:p>
          <a:p>
            <a:r>
              <a:rPr lang="en-US" dirty="0"/>
              <a:t>Near future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3E8A-D6A4-4C17-838A-AA5B5502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301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98902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74276"/>
            <a:ext cx="9601200" cy="3944284"/>
          </a:xfrm>
        </p:spPr>
        <p:txBody>
          <a:bodyPr numCol="2">
            <a:normAutofit/>
          </a:bodyPr>
          <a:lstStyle/>
          <a:p>
            <a:r>
              <a:rPr lang="en-US" dirty="0">
                <a:solidFill>
                  <a:srgbClr val="52AC97"/>
                </a:solidFill>
              </a:rPr>
              <a:t>Introduction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Problem Statement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Minimum requirements</a:t>
            </a:r>
          </a:p>
          <a:p>
            <a:pPr lvl="1"/>
            <a:r>
              <a:rPr lang="en-US" dirty="0"/>
              <a:t>Additional</a:t>
            </a:r>
          </a:p>
          <a:p>
            <a:pPr lvl="1"/>
            <a:r>
              <a:rPr lang="en-US" dirty="0"/>
              <a:t>System hardware flowchart</a:t>
            </a:r>
          </a:p>
          <a:p>
            <a:pPr lvl="1"/>
            <a:r>
              <a:rPr lang="en-US" dirty="0"/>
              <a:t>SDLC Flowcharts (subsystems)</a:t>
            </a:r>
          </a:p>
          <a:p>
            <a:r>
              <a:rPr lang="en-US" dirty="0"/>
              <a:t>Parts list</a:t>
            </a:r>
          </a:p>
          <a:p>
            <a:endParaRPr lang="en-US" dirty="0"/>
          </a:p>
          <a:p>
            <a:r>
              <a:rPr lang="en-US" dirty="0"/>
              <a:t>Research &amp; prior work</a:t>
            </a:r>
          </a:p>
          <a:p>
            <a:pPr lvl="1"/>
            <a:r>
              <a:rPr lang="en-US" dirty="0"/>
              <a:t>Existing projects/patents</a:t>
            </a:r>
          </a:p>
          <a:p>
            <a:pPr lvl="1"/>
            <a:r>
              <a:rPr lang="en-US" dirty="0"/>
              <a:t>Project history</a:t>
            </a:r>
          </a:p>
          <a:p>
            <a:r>
              <a:rPr lang="en-US" dirty="0"/>
              <a:t>Efforts completed to date</a:t>
            </a:r>
          </a:p>
          <a:p>
            <a:r>
              <a:rPr lang="en-US" dirty="0"/>
              <a:t>Schedule of deadlines</a:t>
            </a:r>
          </a:p>
          <a:p>
            <a:r>
              <a:rPr lang="en-US" dirty="0"/>
              <a:t>Division of labor</a:t>
            </a:r>
          </a:p>
          <a:p>
            <a:r>
              <a:rPr lang="en-US" dirty="0"/>
              <a:t>Near future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3E8A-D6A4-4C17-838A-AA5B5502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180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Efforts Completed to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45995"/>
            <a:ext cx="9601200" cy="4626203"/>
          </a:xfrm>
        </p:spPr>
        <p:txBody>
          <a:bodyPr numCol="2">
            <a:normAutofit/>
          </a:bodyPr>
          <a:lstStyle/>
          <a:p>
            <a:r>
              <a:rPr lang="en-US" sz="1800" dirty="0"/>
              <a:t>Design</a:t>
            </a:r>
          </a:p>
          <a:p>
            <a:pPr lvl="1"/>
            <a:r>
              <a:rPr lang="en-US" dirty="0"/>
              <a:t>Interactions between user and device</a:t>
            </a:r>
          </a:p>
          <a:p>
            <a:pPr lvl="1"/>
            <a:r>
              <a:rPr lang="en-US" dirty="0"/>
              <a:t>Display layout</a:t>
            </a:r>
          </a:p>
          <a:p>
            <a:pPr lvl="1"/>
            <a:r>
              <a:rPr lang="en-US" dirty="0"/>
              <a:t>Functionality and added features</a:t>
            </a:r>
          </a:p>
          <a:p>
            <a:r>
              <a:rPr lang="en-US" sz="1800" dirty="0"/>
              <a:t>Research</a:t>
            </a:r>
          </a:p>
          <a:p>
            <a:pPr lvl="1"/>
            <a:r>
              <a:rPr lang="en-US" dirty="0"/>
              <a:t>Analyze other interactive / informative displays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Parts list/ordering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Availability of display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Self instruction in </a:t>
            </a:r>
            <a:r>
              <a:rPr lang="en-US" dirty="0" err="1">
                <a:solidFill>
                  <a:srgbClr val="52AC97"/>
                </a:solidFill>
              </a:rPr>
              <a:t>wxPython</a:t>
            </a:r>
            <a:r>
              <a:rPr lang="en-US" dirty="0">
                <a:solidFill>
                  <a:srgbClr val="52AC97"/>
                </a:solidFill>
              </a:rPr>
              <a:t> module, Twitter, and Google Calendar API</a:t>
            </a:r>
          </a:p>
          <a:p>
            <a:pPr lvl="1"/>
            <a:endParaRPr lang="en-US" dirty="0">
              <a:solidFill>
                <a:srgbClr val="52AC97"/>
              </a:solidFill>
            </a:endParaRPr>
          </a:p>
          <a:p>
            <a:r>
              <a:rPr lang="en-US" dirty="0"/>
              <a:t>Graphics &amp; Software</a:t>
            </a:r>
          </a:p>
          <a:p>
            <a:pPr lvl="1"/>
            <a:r>
              <a:rPr lang="en-US" dirty="0"/>
              <a:t>Some graphical aspects of the home screen already created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 err="1"/>
              <a:t>Raspbian</a:t>
            </a:r>
            <a:r>
              <a:rPr lang="en-US" dirty="0"/>
              <a:t> Desktop or </a:t>
            </a:r>
            <a:r>
              <a:rPr lang="en-US" dirty="0" err="1"/>
              <a:t>Xubuntu</a:t>
            </a:r>
            <a:endParaRPr lang="en-US" dirty="0"/>
          </a:p>
          <a:p>
            <a:pPr lvl="1"/>
            <a:r>
              <a:rPr lang="en-US" dirty="0"/>
              <a:t>Python v2.7</a:t>
            </a:r>
          </a:p>
          <a:p>
            <a:pPr lvl="1"/>
            <a:r>
              <a:rPr lang="en-US" dirty="0"/>
              <a:t>Environment installed, configured, and tested on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1A1AE-AA1D-440A-90AC-B8F92C87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046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98902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74276"/>
            <a:ext cx="9601200" cy="3944284"/>
          </a:xfrm>
        </p:spPr>
        <p:txBody>
          <a:bodyPr numCol="2"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Minimum requirements</a:t>
            </a:r>
          </a:p>
          <a:p>
            <a:pPr lvl="1"/>
            <a:r>
              <a:rPr lang="en-US" dirty="0"/>
              <a:t>Additional</a:t>
            </a:r>
          </a:p>
          <a:p>
            <a:pPr lvl="1"/>
            <a:r>
              <a:rPr lang="en-US" dirty="0"/>
              <a:t>System hardware flowchart</a:t>
            </a:r>
          </a:p>
          <a:p>
            <a:pPr lvl="1"/>
            <a:r>
              <a:rPr lang="en-US" dirty="0"/>
              <a:t>SDLC Flowcharts (subsystems)</a:t>
            </a:r>
          </a:p>
          <a:p>
            <a:r>
              <a:rPr lang="en-US" dirty="0"/>
              <a:t>Parts list</a:t>
            </a:r>
          </a:p>
          <a:p>
            <a:endParaRPr lang="en-US" dirty="0"/>
          </a:p>
          <a:p>
            <a:r>
              <a:rPr lang="en-US" dirty="0"/>
              <a:t>Research &amp; prior work</a:t>
            </a:r>
          </a:p>
          <a:p>
            <a:pPr lvl="1"/>
            <a:r>
              <a:rPr lang="en-US" dirty="0"/>
              <a:t>Existing projects/patents</a:t>
            </a:r>
          </a:p>
          <a:p>
            <a:pPr lvl="1"/>
            <a:r>
              <a:rPr lang="en-US" dirty="0"/>
              <a:t>Project history</a:t>
            </a:r>
          </a:p>
          <a:p>
            <a:r>
              <a:rPr lang="en-US" dirty="0"/>
              <a:t>Efforts completed to date</a:t>
            </a:r>
          </a:p>
          <a:p>
            <a:r>
              <a:rPr lang="en-US" dirty="0">
                <a:solidFill>
                  <a:srgbClr val="52AC97"/>
                </a:solidFill>
              </a:rPr>
              <a:t>Schedule of deadlines</a:t>
            </a:r>
          </a:p>
          <a:p>
            <a:r>
              <a:rPr lang="en-US" dirty="0"/>
              <a:t>Division of labor</a:t>
            </a:r>
          </a:p>
          <a:p>
            <a:r>
              <a:rPr lang="en-US" dirty="0"/>
              <a:t>Near future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3E8A-D6A4-4C17-838A-AA5B5502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47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Schedule of Deadlines (Fall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1A1AE-AA1D-440A-90AC-B8F92C87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22</a:t>
            </a:fld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D9E15D-4DDE-459E-B396-F2191ADE3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013693"/>
              </p:ext>
            </p:extLst>
          </p:nvPr>
        </p:nvGraphicFramePr>
        <p:xfrm>
          <a:off x="2032000" y="1647713"/>
          <a:ext cx="8186656" cy="341697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54048">
                  <a:extLst>
                    <a:ext uri="{9D8B030D-6E8A-4147-A177-3AD203B41FA5}">
                      <a16:colId xmlns:a16="http://schemas.microsoft.com/office/drawing/2014/main" val="966394851"/>
                    </a:ext>
                  </a:extLst>
                </a:gridCol>
                <a:gridCol w="6732608">
                  <a:extLst>
                    <a:ext uri="{9D8B030D-6E8A-4147-A177-3AD203B41FA5}">
                      <a16:colId xmlns:a16="http://schemas.microsoft.com/office/drawing/2014/main" val="257037593"/>
                    </a:ext>
                  </a:extLst>
                </a:gridCol>
              </a:tblGrid>
              <a:tr h="48813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Due / Requirement 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94170"/>
                  </a:ext>
                </a:extLst>
              </a:tr>
              <a:tr h="488139">
                <a:tc gridSpan="2">
                  <a:txBody>
                    <a:bodyPr/>
                    <a:lstStyle/>
                    <a:p>
                      <a:r>
                        <a:rPr lang="en-US" dirty="0"/>
                        <a:t>Fall 2017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788820"/>
                  </a:ext>
                </a:extLst>
              </a:tr>
              <a:tr h="488139">
                <a:tc>
                  <a:txBody>
                    <a:bodyPr/>
                    <a:lstStyle/>
                    <a:p>
                      <a:r>
                        <a:rPr lang="en-US" dirty="0"/>
                        <a:t>11/16/17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Proposal presentation draft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29404"/>
                  </a:ext>
                </a:extLst>
              </a:tr>
              <a:tr h="488139">
                <a:tc>
                  <a:txBody>
                    <a:bodyPr/>
                    <a:lstStyle/>
                    <a:p>
                      <a:r>
                        <a:rPr lang="en-US" dirty="0"/>
                        <a:t>11/30/17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proposal and presentation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044141"/>
                  </a:ext>
                </a:extLst>
              </a:tr>
              <a:tr h="488139">
                <a:tc>
                  <a:txBody>
                    <a:bodyPr/>
                    <a:lstStyle/>
                    <a:p>
                      <a:r>
                        <a:rPr lang="en-US" dirty="0"/>
                        <a:t>12/7/17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Website with proposal presentation and report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221122"/>
                  </a:ext>
                </a:extLst>
              </a:tr>
              <a:tr h="488139">
                <a:tc>
                  <a:txBody>
                    <a:bodyPr/>
                    <a:lstStyle/>
                    <a:p>
                      <a:r>
                        <a:rPr lang="en-US" dirty="0"/>
                        <a:t>12/7/17 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Non-functional, rough layout prototype for display written in Python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22125"/>
                  </a:ext>
                </a:extLst>
              </a:tr>
              <a:tr h="488139">
                <a:tc>
                  <a:txBody>
                    <a:bodyPr/>
                    <a:lstStyle/>
                    <a:p>
                      <a:r>
                        <a:rPr lang="en-US" dirty="0"/>
                        <a:t>12/7/17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Majority of graphical project aspects created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856042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032000" y="5156463"/>
            <a:ext cx="8210746" cy="738664"/>
            <a:chOff x="2032000" y="5156463"/>
            <a:chExt cx="8210746" cy="738664"/>
          </a:xfrm>
        </p:grpSpPr>
        <p:sp>
          <p:nvSpPr>
            <p:cNvPr id="3" name="TextBox 2"/>
            <p:cNvSpPr txBox="1"/>
            <p:nvPr/>
          </p:nvSpPr>
          <p:spPr>
            <a:xfrm>
              <a:off x="2032000" y="5156463"/>
              <a:ext cx="8210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 Department deliverable deadline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11604" y="5641714"/>
              <a:ext cx="150829" cy="14140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32000" y="5525795"/>
              <a:ext cx="8210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    Project completion milestone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8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Schedule of Deadlines (Spring 2018)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1A1AE-AA1D-440A-90AC-B8F92C87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23</a:t>
            </a:fld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D9E15D-4DDE-459E-B396-F2191ADE3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36769"/>
              </p:ext>
            </p:extLst>
          </p:nvPr>
        </p:nvGraphicFramePr>
        <p:xfrm>
          <a:off x="1995606" y="1147295"/>
          <a:ext cx="8128000" cy="45027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43630">
                  <a:extLst>
                    <a:ext uri="{9D8B030D-6E8A-4147-A177-3AD203B41FA5}">
                      <a16:colId xmlns:a16="http://schemas.microsoft.com/office/drawing/2014/main" val="966394851"/>
                    </a:ext>
                  </a:extLst>
                </a:gridCol>
                <a:gridCol w="6684370">
                  <a:extLst>
                    <a:ext uri="{9D8B030D-6E8A-4147-A177-3AD203B41FA5}">
                      <a16:colId xmlns:a16="http://schemas.microsoft.com/office/drawing/2014/main" val="257037593"/>
                    </a:ext>
                  </a:extLst>
                </a:gridCol>
              </a:tblGrid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Due / Requirement 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94170"/>
                  </a:ext>
                </a:extLst>
              </a:tr>
              <a:tr h="386269">
                <a:tc gridSpan="2">
                  <a:txBody>
                    <a:bodyPr/>
                    <a:lstStyle/>
                    <a:p>
                      <a:r>
                        <a:rPr lang="en-US" dirty="0"/>
                        <a:t>Spring 2018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788820"/>
                  </a:ext>
                </a:extLst>
              </a:tr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2/16/18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calendar and announcements prototype (API work) with home screen and functional weather icon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29404"/>
                  </a:ext>
                </a:extLst>
              </a:tr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2/23/18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Added advertisements and display mounted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044141"/>
                  </a:ext>
                </a:extLst>
              </a:tr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3/9/18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 expo registration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221122"/>
                  </a:ext>
                </a:extLst>
              </a:tr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3/16/18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Paging functionality (Geofence work)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22125"/>
                  </a:ext>
                </a:extLst>
              </a:tr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3/23/18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Weather</a:t>
                      </a:r>
                      <a:r>
                        <a:rPr lang="en-US" baseline="0" dirty="0"/>
                        <a:t>/radar screen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856042"/>
                  </a:ext>
                </a:extLst>
              </a:tr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3/29/18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Final report 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27229"/>
                  </a:ext>
                </a:extLst>
              </a:tr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4/5/18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 Expo poster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150680"/>
                  </a:ext>
                </a:extLst>
              </a:tr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4/19/18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presentation</a:t>
                      </a:r>
                      <a:r>
                        <a:rPr lang="en-US" baseline="0" dirty="0"/>
                        <a:t> draft 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612159"/>
                  </a:ext>
                </a:extLst>
              </a:tr>
              <a:tr h="386269">
                <a:tc>
                  <a:txBody>
                    <a:bodyPr/>
                    <a:lstStyle/>
                    <a:p>
                      <a:r>
                        <a:rPr lang="en-US" dirty="0"/>
                        <a:t>5/1/18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materials completed and uploaded to website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4448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995606" y="5650065"/>
            <a:ext cx="8210746" cy="738664"/>
            <a:chOff x="2032000" y="5156463"/>
            <a:chExt cx="8210746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2032000" y="5156463"/>
              <a:ext cx="8210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* Department deliverable deadline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11604" y="5641714"/>
              <a:ext cx="150829" cy="14140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32000" y="5525795"/>
              <a:ext cx="8210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    Project completion milestone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98902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74276"/>
            <a:ext cx="9601200" cy="3944284"/>
          </a:xfrm>
        </p:spPr>
        <p:txBody>
          <a:bodyPr numCol="2"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Minimum requirements</a:t>
            </a:r>
          </a:p>
          <a:p>
            <a:pPr lvl="1"/>
            <a:r>
              <a:rPr lang="en-US" dirty="0"/>
              <a:t>Additional</a:t>
            </a:r>
          </a:p>
          <a:p>
            <a:pPr lvl="1"/>
            <a:r>
              <a:rPr lang="en-US" dirty="0"/>
              <a:t>System hardware flowchart</a:t>
            </a:r>
          </a:p>
          <a:p>
            <a:pPr lvl="1"/>
            <a:r>
              <a:rPr lang="en-US" dirty="0"/>
              <a:t>SDLC Flowcharts (subsystems)</a:t>
            </a:r>
          </a:p>
          <a:p>
            <a:r>
              <a:rPr lang="en-US" dirty="0"/>
              <a:t>Parts list</a:t>
            </a:r>
          </a:p>
          <a:p>
            <a:endParaRPr lang="en-US" dirty="0"/>
          </a:p>
          <a:p>
            <a:r>
              <a:rPr lang="en-US" dirty="0"/>
              <a:t>Research &amp; prior work</a:t>
            </a:r>
          </a:p>
          <a:p>
            <a:pPr lvl="1"/>
            <a:r>
              <a:rPr lang="en-US" dirty="0"/>
              <a:t>Existing projects/patents</a:t>
            </a:r>
          </a:p>
          <a:p>
            <a:pPr lvl="1"/>
            <a:r>
              <a:rPr lang="en-US" dirty="0"/>
              <a:t>Project history</a:t>
            </a:r>
          </a:p>
          <a:p>
            <a:r>
              <a:rPr lang="en-US" dirty="0"/>
              <a:t>Efforts completed to date</a:t>
            </a:r>
          </a:p>
          <a:p>
            <a:r>
              <a:rPr lang="en-US" dirty="0"/>
              <a:t>Schedule of deadlines</a:t>
            </a:r>
          </a:p>
          <a:p>
            <a:r>
              <a:rPr lang="en-US" dirty="0">
                <a:solidFill>
                  <a:srgbClr val="52AC97"/>
                </a:solidFill>
              </a:rPr>
              <a:t>Division of labor</a:t>
            </a:r>
          </a:p>
          <a:p>
            <a:r>
              <a:rPr lang="en-US" dirty="0"/>
              <a:t>Near future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3E8A-D6A4-4C17-838A-AA5B5502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644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9568"/>
          </a:xfrm>
        </p:spPr>
        <p:txBody>
          <a:bodyPr/>
          <a:lstStyle/>
          <a:p>
            <a:r>
              <a:rPr lang="en-US" dirty="0"/>
              <a:t>Division of Labor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295400" y="1108443"/>
            <a:ext cx="4572000" cy="698351"/>
          </a:xfrm>
        </p:spPr>
        <p:txBody>
          <a:bodyPr/>
          <a:lstStyle/>
          <a:p>
            <a:r>
              <a:rPr lang="en-US" dirty="0"/>
              <a:t>Benjamin Daszkiewicz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95400" y="1806795"/>
            <a:ext cx="4572000" cy="4365406"/>
          </a:xfrm>
        </p:spPr>
        <p:txBody>
          <a:bodyPr/>
          <a:lstStyle/>
          <a:p>
            <a:r>
              <a:rPr lang="en-US" dirty="0"/>
              <a:t>GUI Programming</a:t>
            </a:r>
          </a:p>
          <a:p>
            <a:pPr lvl="1"/>
            <a:r>
              <a:rPr lang="en-US" dirty="0"/>
              <a:t>Main page script will pull returned values of all other functions for display</a:t>
            </a:r>
          </a:p>
          <a:p>
            <a:r>
              <a:rPr lang="en-US" dirty="0"/>
              <a:t>Calendar section</a:t>
            </a:r>
          </a:p>
          <a:p>
            <a:pPr lvl="1"/>
            <a:r>
              <a:rPr lang="en-US" dirty="0"/>
              <a:t>Google Calendar API</a:t>
            </a:r>
          </a:p>
          <a:p>
            <a:r>
              <a:rPr lang="en-US" dirty="0"/>
              <a:t>Weather functionality</a:t>
            </a:r>
          </a:p>
          <a:p>
            <a:pPr lvl="1"/>
            <a:r>
              <a:rPr lang="en-US" dirty="0"/>
              <a:t>Weather change based on current conditions</a:t>
            </a:r>
          </a:p>
          <a:p>
            <a:pPr lvl="1"/>
            <a:r>
              <a:rPr lang="en-US" dirty="0"/>
              <a:t>Forecast page/radar display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>
          <a:xfrm>
            <a:off x="6324600" y="1108443"/>
            <a:ext cx="4572000" cy="698351"/>
          </a:xfrm>
        </p:spPr>
        <p:txBody>
          <a:bodyPr/>
          <a:lstStyle/>
          <a:p>
            <a:r>
              <a:rPr lang="en-US" dirty="0"/>
              <a:t>Jacob </a:t>
            </a:r>
            <a:r>
              <a:rPr lang="en-US" dirty="0" err="1"/>
              <a:t>Nading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324600" y="1806795"/>
            <a:ext cx="4572000" cy="4365406"/>
          </a:xfrm>
        </p:spPr>
        <p:txBody>
          <a:bodyPr/>
          <a:lstStyle/>
          <a:p>
            <a:r>
              <a:rPr lang="en-US" dirty="0"/>
              <a:t>Graphic components</a:t>
            </a:r>
          </a:p>
          <a:p>
            <a:pPr lvl="1"/>
            <a:r>
              <a:rPr lang="en-US" dirty="0"/>
              <a:t>Icon/component design</a:t>
            </a:r>
          </a:p>
          <a:p>
            <a:pPr lvl="1"/>
            <a:r>
              <a:rPr lang="en-US" dirty="0"/>
              <a:t>Layout and visual design</a:t>
            </a:r>
          </a:p>
          <a:p>
            <a:r>
              <a:rPr lang="en-US" dirty="0"/>
              <a:t>Announcements section</a:t>
            </a:r>
          </a:p>
          <a:p>
            <a:pPr lvl="1"/>
            <a:r>
              <a:rPr lang="en-US" dirty="0"/>
              <a:t>Twitter API</a:t>
            </a:r>
          </a:p>
          <a:p>
            <a:r>
              <a:rPr lang="en-US" dirty="0"/>
              <a:t>Paging system</a:t>
            </a:r>
          </a:p>
          <a:p>
            <a:pPr lvl="1"/>
            <a:r>
              <a:rPr lang="en-US" dirty="0"/>
              <a:t>Geofencing interface</a:t>
            </a:r>
          </a:p>
          <a:p>
            <a:pPr lvl="1"/>
            <a:r>
              <a:rPr lang="en-US" dirty="0"/>
              <a:t>Geofencing app selection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1A1AE-AA1D-440A-90AC-B8F92C87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5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98902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74276"/>
            <a:ext cx="9601200" cy="3944284"/>
          </a:xfrm>
        </p:spPr>
        <p:txBody>
          <a:bodyPr numCol="2"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Minimum requirements</a:t>
            </a:r>
          </a:p>
          <a:p>
            <a:pPr lvl="1"/>
            <a:r>
              <a:rPr lang="en-US" dirty="0"/>
              <a:t>Additional</a:t>
            </a:r>
          </a:p>
          <a:p>
            <a:pPr lvl="1"/>
            <a:r>
              <a:rPr lang="en-US" dirty="0"/>
              <a:t>System hardware flowchart</a:t>
            </a:r>
          </a:p>
          <a:p>
            <a:pPr lvl="1"/>
            <a:r>
              <a:rPr lang="en-US" dirty="0"/>
              <a:t>SDLC Flowcharts (subsystems)</a:t>
            </a:r>
          </a:p>
          <a:p>
            <a:r>
              <a:rPr lang="en-US" dirty="0"/>
              <a:t>Parts list</a:t>
            </a:r>
          </a:p>
          <a:p>
            <a:endParaRPr lang="en-US" dirty="0"/>
          </a:p>
          <a:p>
            <a:r>
              <a:rPr lang="en-US" dirty="0"/>
              <a:t>Research &amp; prior work</a:t>
            </a:r>
          </a:p>
          <a:p>
            <a:pPr lvl="1"/>
            <a:r>
              <a:rPr lang="en-US" dirty="0"/>
              <a:t>Existing projects/patents</a:t>
            </a:r>
          </a:p>
          <a:p>
            <a:pPr lvl="1"/>
            <a:r>
              <a:rPr lang="en-US" dirty="0"/>
              <a:t>Project history</a:t>
            </a:r>
          </a:p>
          <a:p>
            <a:r>
              <a:rPr lang="en-US" dirty="0"/>
              <a:t>Efforts completed to date</a:t>
            </a:r>
          </a:p>
          <a:p>
            <a:r>
              <a:rPr lang="en-US" dirty="0"/>
              <a:t>Schedule of deadlines</a:t>
            </a:r>
          </a:p>
          <a:p>
            <a:r>
              <a:rPr lang="en-US" dirty="0"/>
              <a:t>Division of labor</a:t>
            </a:r>
          </a:p>
          <a:p>
            <a:r>
              <a:rPr lang="en-US" dirty="0">
                <a:solidFill>
                  <a:srgbClr val="52AC97"/>
                </a:solidFill>
              </a:rPr>
              <a:t>Near future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3E8A-D6A4-4C17-838A-AA5B5502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105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Near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98482"/>
            <a:ext cx="9601200" cy="3478491"/>
          </a:xfrm>
        </p:spPr>
        <p:txBody>
          <a:bodyPr/>
          <a:lstStyle/>
          <a:p>
            <a:r>
              <a:rPr lang="en-US" dirty="0"/>
              <a:t>Create solution to screen power dissipation</a:t>
            </a:r>
          </a:p>
          <a:p>
            <a:pPr lvl="1"/>
            <a:r>
              <a:rPr lang="en-US" dirty="0"/>
              <a:t>Measure power consumption and amperage drawn</a:t>
            </a:r>
          </a:p>
          <a:p>
            <a:r>
              <a:rPr lang="en-US" dirty="0"/>
              <a:t>Create ”dummy” interface using </a:t>
            </a:r>
            <a:r>
              <a:rPr lang="en-US" dirty="0" err="1"/>
              <a:t>wxPython</a:t>
            </a:r>
            <a:r>
              <a:rPr lang="en-US" dirty="0"/>
              <a:t> module</a:t>
            </a:r>
          </a:p>
          <a:p>
            <a:r>
              <a:rPr lang="en-US" dirty="0"/>
              <a:t>Finish major graphics images for use in GUI </a:t>
            </a:r>
            <a:r>
              <a:rPr lang="en-US" dirty="0" err="1"/>
              <a:t>homescreen</a:t>
            </a:r>
            <a:endParaRPr lang="en-US" dirty="0"/>
          </a:p>
          <a:p>
            <a:r>
              <a:rPr lang="en-US" dirty="0"/>
              <a:t>Come up with mounting solution</a:t>
            </a:r>
          </a:p>
          <a:p>
            <a:pPr lvl="1"/>
            <a:r>
              <a:rPr lang="en-US" dirty="0"/>
              <a:t>Should be designed with screen cooling in mind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5E186-A5FA-4C21-BD95-0732EF27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135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98902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74276"/>
            <a:ext cx="9601200" cy="3944284"/>
          </a:xfrm>
        </p:spPr>
        <p:txBody>
          <a:bodyPr numCol="2"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Minimum requirements</a:t>
            </a:r>
          </a:p>
          <a:p>
            <a:pPr lvl="1"/>
            <a:r>
              <a:rPr lang="en-US" dirty="0"/>
              <a:t>Additional</a:t>
            </a:r>
          </a:p>
          <a:p>
            <a:pPr lvl="1"/>
            <a:r>
              <a:rPr lang="en-US" dirty="0"/>
              <a:t>System hardware flowchart</a:t>
            </a:r>
          </a:p>
          <a:p>
            <a:pPr lvl="1"/>
            <a:r>
              <a:rPr lang="en-US" dirty="0"/>
              <a:t>SDLC Flowcharts (subsystems)</a:t>
            </a:r>
          </a:p>
          <a:p>
            <a:r>
              <a:rPr lang="en-US" dirty="0"/>
              <a:t>Parts list</a:t>
            </a:r>
          </a:p>
          <a:p>
            <a:endParaRPr lang="en-US" dirty="0"/>
          </a:p>
          <a:p>
            <a:r>
              <a:rPr lang="en-US" dirty="0"/>
              <a:t>Research &amp; prior work</a:t>
            </a:r>
          </a:p>
          <a:p>
            <a:pPr lvl="1"/>
            <a:r>
              <a:rPr lang="en-US" dirty="0"/>
              <a:t>Existing projects/patents</a:t>
            </a:r>
          </a:p>
          <a:p>
            <a:pPr lvl="1"/>
            <a:r>
              <a:rPr lang="en-US" dirty="0"/>
              <a:t>Project history</a:t>
            </a:r>
          </a:p>
          <a:p>
            <a:r>
              <a:rPr lang="en-US" dirty="0"/>
              <a:t>Efforts completed to date</a:t>
            </a:r>
          </a:p>
          <a:p>
            <a:r>
              <a:rPr lang="en-US" dirty="0"/>
              <a:t>Schedule of deadlines</a:t>
            </a:r>
          </a:p>
          <a:p>
            <a:r>
              <a:rPr lang="en-US" dirty="0"/>
              <a:t>Division of labor</a:t>
            </a:r>
          </a:p>
          <a:p>
            <a:r>
              <a:rPr lang="en-US" dirty="0"/>
              <a:t>Near future</a:t>
            </a:r>
          </a:p>
          <a:p>
            <a:r>
              <a:rPr lang="en-US" dirty="0">
                <a:solidFill>
                  <a:srgbClr val="52AC97"/>
                </a:solidFill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3E8A-D6A4-4C17-838A-AA5B5502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55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References – existing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75934"/>
            <a:ext cx="9601200" cy="36866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IoT</a:t>
            </a:r>
            <a:r>
              <a:rPr lang="en-US" sz="1400" dirty="0"/>
              <a:t> Smart Calendar – Jason Morris, Cole Lindeman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hlinkClick r:id="rId3"/>
              </a:rPr>
              <a:t>http://ee.bradley.edu/projects/proj2017/iotsc/index.html</a:t>
            </a: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Archambault</a:t>
            </a:r>
            <a:r>
              <a:rPr lang="en-US" sz="1400" dirty="0"/>
              <a:t>, Michael. “</a:t>
            </a:r>
            <a:r>
              <a:rPr lang="en-US" sz="1400" dirty="0" err="1"/>
              <a:t>DAKboard</a:t>
            </a:r>
            <a:r>
              <a:rPr lang="en-US" sz="1400" dirty="0"/>
              <a:t> Is a Customizable Wall Display for Photos, Calendar Events, and Weather.” </a:t>
            </a:r>
            <a:r>
              <a:rPr lang="en-US" sz="1400" dirty="0" err="1"/>
              <a:t>PetaPixel</a:t>
            </a:r>
            <a:r>
              <a:rPr lang="en-US" sz="1400" dirty="0"/>
              <a:t>. 	</a:t>
            </a:r>
            <a:r>
              <a:rPr lang="en-US" sz="1400" dirty="0" err="1"/>
              <a:t>N.p</a:t>
            </a:r>
            <a:r>
              <a:rPr lang="en-US" sz="1400" dirty="0"/>
              <a:t>., 19 Aug. 2015. Web. 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>
                <a:hlinkClick r:id="rId4"/>
              </a:rPr>
              <a:t>https://petapixel.com/2015/08/19/dakboard-is- a-customizable-wall- display-for- photos-calendar- events-and- weather</a:t>
            </a:r>
            <a:r>
              <a:rPr lang="en-US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Eagan, Ben. “Smart Mirror (with Optional Alexa).” Hacster.io. N.P., 8 April. 2017. Web. 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>
                <a:hlinkClick r:id="rId5"/>
              </a:rPr>
              <a:t>https://www.hackster.io/ben-eagan/smart- mirror-with- optional-</a:t>
            </a:r>
            <a:r>
              <a:rPr lang="en-US" sz="1400" dirty="0" err="1">
                <a:hlinkClick r:id="rId5"/>
              </a:rPr>
              <a:t>alexa</a:t>
            </a:r>
            <a:r>
              <a:rPr lang="en-US" sz="1400" dirty="0">
                <a:hlinkClick r:id="rId5"/>
              </a:rPr>
              <a:t>- 874d43</a:t>
            </a:r>
            <a:r>
              <a:rPr lang="en-US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/>
              <a:t>Kmccb</a:t>
            </a:r>
            <a:r>
              <a:rPr lang="en-US" sz="1400" dirty="0"/>
              <a:t>. “Raspberry Pi Framed Informational Display - Google Calendar, Weather, and More” </a:t>
            </a:r>
            <a:r>
              <a:rPr lang="en-US" sz="1400" dirty="0" err="1"/>
              <a:t>Imgur</a:t>
            </a:r>
            <a:r>
              <a:rPr lang="en-US" sz="1400" dirty="0"/>
              <a:t>. </a:t>
            </a:r>
            <a:r>
              <a:rPr lang="en-US" sz="1400" dirty="0" err="1"/>
              <a:t>N.p</a:t>
            </a:r>
            <a:r>
              <a:rPr lang="en-US" sz="1400" dirty="0"/>
              <a:t>., 07 Apr. 2016. Web. 	</a:t>
            </a:r>
            <a:r>
              <a:rPr lang="en-US" sz="1400" dirty="0">
                <a:hlinkClick r:id="rId6"/>
              </a:rPr>
              <a:t>https://imgur.com/gallery/z94Vr</a:t>
            </a:r>
            <a:r>
              <a:rPr lang="en-US" sz="1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5E186-A5FA-4C21-BD95-0732EF27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954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7187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0938" y="1188471"/>
            <a:ext cx="3997308" cy="5099394"/>
          </a:xfrm>
        </p:spPr>
        <p:txBody>
          <a:bodyPr>
            <a:normAutofit/>
          </a:bodyPr>
          <a:lstStyle/>
          <a:p>
            <a:r>
              <a:rPr lang="en-US" dirty="0"/>
              <a:t>Modern technology-driven world</a:t>
            </a:r>
          </a:p>
          <a:p>
            <a:r>
              <a:rPr lang="en-US" dirty="0"/>
              <a:t>Use of technology for constant improvement</a:t>
            </a:r>
          </a:p>
          <a:p>
            <a:r>
              <a:rPr lang="en-US" dirty="0"/>
              <a:t>Busy people, volatile schedules</a:t>
            </a:r>
          </a:p>
          <a:p>
            <a:pPr lvl="1"/>
            <a:r>
              <a:rPr lang="en-US" dirty="0"/>
              <a:t>Need the ability to communicate updating schedules</a:t>
            </a:r>
          </a:p>
          <a:p>
            <a:pPr lvl="1"/>
            <a:r>
              <a:rPr lang="en-US" dirty="0"/>
              <a:t>Share information with coworkers or students</a:t>
            </a:r>
          </a:p>
          <a:p>
            <a:pPr lvl="1"/>
            <a:r>
              <a:rPr lang="en-US" dirty="0"/>
              <a:t>Seamless synchronization between systems</a:t>
            </a:r>
          </a:p>
          <a:p>
            <a:pPr marL="0" indent="0">
              <a:buNone/>
            </a:pPr>
            <a:r>
              <a:rPr lang="en-US" sz="2400" dirty="0"/>
              <a:t>The IoT </a:t>
            </a:r>
            <a:r>
              <a:rPr lang="en-US" sz="2400"/>
              <a:t>Information Display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7CB0C-1EE3-48B8-BC21-59418DCF7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18" y="1357288"/>
            <a:ext cx="6583680" cy="3703320"/>
          </a:xfrm>
          <a:prstGeom prst="rect">
            <a:avLst/>
          </a:prstGeom>
          <a:noFill/>
          <a:ln>
            <a:noFill/>
          </a:ln>
          <a:effectLst>
            <a:reflection blurRad="152400" stA="50000" endA="300" endPos="36000" dist="50800" dir="5400000" sy="-100000" algn="bl" rotWithShape="0"/>
            <a:softEdge rad="1270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771223-9BA6-4A35-ADF7-B77861BE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79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References –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5E186-A5FA-4C21-BD95-0732EF27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30</a:t>
            </a:fld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Calendar API</a:t>
            </a:r>
          </a:p>
          <a:p>
            <a:pPr lvl="1"/>
            <a:r>
              <a:rPr lang="en-US" dirty="0">
                <a:hlinkClick r:id="rId3"/>
              </a:rPr>
              <a:t>https://developers.google.com/google-apps/calendar/</a:t>
            </a:r>
            <a:endParaRPr lang="en-US" dirty="0"/>
          </a:p>
          <a:p>
            <a:r>
              <a:rPr lang="en-US" dirty="0"/>
              <a:t>Twitter API</a:t>
            </a:r>
          </a:p>
          <a:p>
            <a:pPr lvl="1"/>
            <a:r>
              <a:rPr lang="en-US" dirty="0">
                <a:hlinkClick r:id="rId4"/>
              </a:rPr>
              <a:t>https://developer.twitter.com/en/docs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https://pypi.org/project/twitter/</a:t>
            </a:r>
            <a:endParaRPr lang="en-US" dirty="0"/>
          </a:p>
          <a:p>
            <a:r>
              <a:rPr lang="en-US" dirty="0" err="1"/>
              <a:t>wxPython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https://www.wxpython.org/</a:t>
            </a:r>
            <a:endParaRPr lang="en-US" dirty="0"/>
          </a:p>
          <a:p>
            <a:r>
              <a:rPr lang="en-US" dirty="0" err="1"/>
              <a:t>wxPython</a:t>
            </a:r>
            <a:r>
              <a:rPr lang="en-US" dirty="0"/>
              <a:t> Wiki</a:t>
            </a:r>
          </a:p>
          <a:p>
            <a:pPr lvl="1"/>
            <a:r>
              <a:rPr lang="en-US" dirty="0">
                <a:hlinkClick r:id="rId7"/>
              </a:rPr>
              <a:t>https://wiki.wxpython.org/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4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46952"/>
            <a:ext cx="9601200" cy="2990137"/>
          </a:xfrm>
        </p:spPr>
        <p:txBody>
          <a:bodyPr anchor="ctr"/>
          <a:lstStyle/>
          <a:p>
            <a:pPr algn="ctr"/>
            <a:r>
              <a:rPr lang="en-US" sz="9600" dirty="0"/>
              <a:t>Questions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EA0C97-8138-4F37-A912-44A4C84BA5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8" y="3616325"/>
            <a:ext cx="3657600" cy="2057400"/>
          </a:xfr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FE018C-6473-4E96-AB20-28C1B8DA52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922" y="3616325"/>
            <a:ext cx="3657600" cy="2057400"/>
          </a:xfr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5F006-DECE-4154-BF89-408973E4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31</a:t>
            </a:fld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547B3A-59C1-458E-AB15-F7B18EB4C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16325"/>
            <a:ext cx="3657600" cy="20574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99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for project by Dr. Malinowski</a:t>
            </a:r>
          </a:p>
          <a:p>
            <a:r>
              <a:rPr lang="en-US" dirty="0"/>
              <a:t>Increase ease of communication between students and professors</a:t>
            </a:r>
          </a:p>
          <a:p>
            <a:pPr lvl="1"/>
            <a:r>
              <a:rPr lang="en-US" dirty="0"/>
              <a:t>Busy schedules </a:t>
            </a:r>
          </a:p>
          <a:p>
            <a:pPr lvl="1"/>
            <a:r>
              <a:rPr lang="en-US" dirty="0"/>
              <a:t>Encourage use of office hours</a:t>
            </a:r>
          </a:p>
          <a:p>
            <a:pPr lvl="1"/>
            <a:r>
              <a:rPr lang="en-US" dirty="0"/>
              <a:t>Clumsy web alternatives</a:t>
            </a:r>
          </a:p>
          <a:p>
            <a:pPr lvl="1"/>
            <a:r>
              <a:rPr lang="en-US" dirty="0"/>
              <a:t>Difficulty in making multiple schedules apparent to others</a:t>
            </a:r>
          </a:p>
          <a:p>
            <a:pPr lvl="1"/>
            <a:r>
              <a:rPr lang="en-US" dirty="0"/>
              <a:t>Abrupt change in schedule causes multilayered problem of informing those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4C256-16E9-4774-B59D-F35EC2F1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35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98902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74276"/>
            <a:ext cx="9601200" cy="3944284"/>
          </a:xfrm>
        </p:spPr>
        <p:txBody>
          <a:bodyPr numCol="2"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Problem Statement</a:t>
            </a:r>
          </a:p>
          <a:p>
            <a:r>
              <a:rPr lang="en-US" dirty="0">
                <a:solidFill>
                  <a:srgbClr val="52AC97"/>
                </a:solidFill>
              </a:rPr>
              <a:t>Functionality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Minimum requirements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Additional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System hardware flowchart</a:t>
            </a:r>
          </a:p>
          <a:p>
            <a:pPr lvl="1"/>
            <a:r>
              <a:rPr lang="en-US" dirty="0">
                <a:solidFill>
                  <a:srgbClr val="52AC97"/>
                </a:solidFill>
              </a:rPr>
              <a:t>SDLC Flowcharts (subsystems)</a:t>
            </a:r>
          </a:p>
          <a:p>
            <a:r>
              <a:rPr lang="en-US" dirty="0"/>
              <a:t>Parts list</a:t>
            </a:r>
          </a:p>
          <a:p>
            <a:endParaRPr lang="en-US" dirty="0"/>
          </a:p>
          <a:p>
            <a:r>
              <a:rPr lang="en-US" dirty="0"/>
              <a:t>Research &amp; prior work</a:t>
            </a:r>
          </a:p>
          <a:p>
            <a:pPr lvl="1"/>
            <a:r>
              <a:rPr lang="en-US" dirty="0"/>
              <a:t>Existing projects/patents</a:t>
            </a:r>
          </a:p>
          <a:p>
            <a:pPr lvl="1"/>
            <a:r>
              <a:rPr lang="en-US" dirty="0"/>
              <a:t>Project history</a:t>
            </a:r>
          </a:p>
          <a:p>
            <a:r>
              <a:rPr lang="en-US" dirty="0"/>
              <a:t>Efforts completed to date</a:t>
            </a:r>
          </a:p>
          <a:p>
            <a:r>
              <a:rPr lang="en-US" dirty="0"/>
              <a:t>Schedule of deadlines</a:t>
            </a:r>
          </a:p>
          <a:p>
            <a:r>
              <a:rPr lang="en-US" dirty="0"/>
              <a:t>Division of labor</a:t>
            </a:r>
          </a:p>
          <a:p>
            <a:r>
              <a:rPr lang="en-US" dirty="0"/>
              <a:t>Near future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3E8A-D6A4-4C17-838A-AA5B5502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945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Minimum Functionality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2AC97"/>
                </a:solidFill>
              </a:rPr>
              <a:t>Daily calendar data</a:t>
            </a:r>
          </a:p>
          <a:p>
            <a:r>
              <a:rPr lang="en-US" dirty="0"/>
              <a:t>Short memos/announcements</a:t>
            </a:r>
          </a:p>
          <a:p>
            <a:r>
              <a:rPr lang="en-US" dirty="0"/>
              <a:t>Advertisements</a:t>
            </a:r>
          </a:p>
          <a:p>
            <a:r>
              <a:rPr lang="en-US" dirty="0">
                <a:solidFill>
                  <a:srgbClr val="52AC97"/>
                </a:solidFill>
              </a:rPr>
              <a:t>Paging function with geofencing</a:t>
            </a:r>
          </a:p>
          <a:p>
            <a:r>
              <a:rPr lang="en-US" dirty="0"/>
              <a:t>Current and forecast weather data</a:t>
            </a:r>
          </a:p>
          <a:p>
            <a:r>
              <a:rPr lang="en-US" dirty="0">
                <a:solidFill>
                  <a:srgbClr val="52AC97"/>
                </a:solidFill>
              </a:rPr>
              <a:t>Attractive, user-friendly interface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4C256-16E9-4774-B59D-F35EC2F1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585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580884"/>
          </a:xfrm>
        </p:spPr>
        <p:txBody>
          <a:bodyPr/>
          <a:lstStyle/>
          <a:p>
            <a:r>
              <a:rPr lang="en-US" dirty="0"/>
              <a:t>Additional Proposed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30837"/>
            <a:ext cx="9601200" cy="45413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2AC97"/>
                </a:solidFill>
              </a:rPr>
              <a:t>Sensors</a:t>
            </a:r>
          </a:p>
          <a:p>
            <a:pPr lvl="1"/>
            <a:r>
              <a:rPr lang="en-US" dirty="0"/>
              <a:t>Camera</a:t>
            </a:r>
          </a:p>
          <a:p>
            <a:pPr lvl="1"/>
            <a:r>
              <a:rPr lang="en-US" dirty="0"/>
              <a:t>Door sensor</a:t>
            </a:r>
          </a:p>
          <a:p>
            <a:r>
              <a:rPr lang="en-US" dirty="0"/>
              <a:t>Online Expansion</a:t>
            </a:r>
          </a:p>
          <a:p>
            <a:pPr lvl="1"/>
            <a:r>
              <a:rPr lang="en-US" dirty="0"/>
              <a:t>Remote usability</a:t>
            </a:r>
          </a:p>
          <a:p>
            <a:pPr lvl="1"/>
            <a:r>
              <a:rPr lang="en-US" dirty="0"/>
              <a:t>Get notified on certain updates in an easy-to-read format</a:t>
            </a:r>
          </a:p>
          <a:p>
            <a:pPr lvl="1"/>
            <a:r>
              <a:rPr lang="en-US" dirty="0"/>
              <a:t>See a broader week schedule without having to look in-person</a:t>
            </a:r>
          </a:p>
          <a:p>
            <a:pPr lvl="1"/>
            <a:r>
              <a:rPr lang="en-US" dirty="0"/>
              <a:t>Push notifications to phones and other devices for better spreading of information</a:t>
            </a:r>
          </a:p>
          <a:p>
            <a:r>
              <a:rPr lang="en-US" dirty="0"/>
              <a:t>E-mail and/or text instructor from Display</a:t>
            </a:r>
          </a:p>
          <a:p>
            <a:r>
              <a:rPr lang="en-US" dirty="0"/>
              <a:t>Appointment Scheduler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4C256-16E9-4774-B59D-F35EC2F1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17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79818" y="0"/>
            <a:ext cx="7312182" cy="6858000"/>
          </a:xfrm>
          <a:prstGeom prst="rect">
            <a:avLst/>
          </a:prstGeom>
          <a:solidFill>
            <a:schemeClr val="accent1">
              <a:alpha val="88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Hardware Flowchart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96955"/>
            <a:ext cx="6080125" cy="48672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58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685487"/>
          </a:xfrm>
        </p:spPr>
        <p:txBody>
          <a:bodyPr/>
          <a:lstStyle/>
          <a:p>
            <a:r>
              <a:rPr lang="en-US" dirty="0"/>
              <a:t>Modes of Operation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  <a:p>
            <a:pPr lvl="1"/>
            <a:r>
              <a:rPr lang="en-US" dirty="0"/>
              <a:t>System is powered and functioning</a:t>
            </a:r>
          </a:p>
          <a:p>
            <a:r>
              <a:rPr lang="en-US" dirty="0"/>
              <a:t>Off</a:t>
            </a:r>
          </a:p>
          <a:p>
            <a:pPr lvl="1"/>
            <a:r>
              <a:rPr lang="en-US" dirty="0"/>
              <a:t>System is not supplied with power</a:t>
            </a:r>
          </a:p>
          <a:p>
            <a:r>
              <a:rPr lang="en-US" dirty="0"/>
              <a:t>Standby</a:t>
            </a:r>
          </a:p>
          <a:p>
            <a:pPr lvl="1"/>
            <a:r>
              <a:rPr lang="en-US" dirty="0"/>
              <a:t>Advertisements </a:t>
            </a:r>
            <a:r>
              <a:rPr lang="en-US" u="sng" dirty="0"/>
              <a:t>or</a:t>
            </a:r>
            <a:endParaRPr lang="en-US" dirty="0"/>
          </a:p>
          <a:p>
            <a:pPr lvl="1"/>
            <a:r>
              <a:rPr lang="en-US" dirty="0"/>
              <a:t>Powered but blank screen</a:t>
            </a:r>
          </a:p>
          <a:p>
            <a:pPr lvl="1"/>
            <a:r>
              <a:rPr lang="en-US" dirty="0"/>
              <a:t>Reduce power consumption</a:t>
            </a:r>
          </a:p>
          <a:p>
            <a:r>
              <a:rPr lang="en-US" dirty="0"/>
              <a:t>Subsystems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9</a:t>
            </a:fld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7CB0C-1EE3-48B8-BC21-59418DCF7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68" y="2300926"/>
            <a:ext cx="5311132" cy="2987512"/>
          </a:xfrm>
          <a:prstGeom prst="rect">
            <a:avLst/>
          </a:prstGeom>
          <a:noFill/>
          <a:ln>
            <a:noFill/>
          </a:ln>
          <a:effectLst>
            <a:reflection blurRad="152400" stA="50000" endA="300" endPos="36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6934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Blue-Tan Gradient presentation (widescreen)</Template>
  <TotalTime>0</TotalTime>
  <Words>1306</Words>
  <Application>Microsoft Office PowerPoint</Application>
  <PresentationFormat>Widescreen</PresentationFormat>
  <Paragraphs>449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Franklin Gothic Medium</vt:lpstr>
      <vt:lpstr>Times New Roman</vt:lpstr>
      <vt:lpstr>Blue Tan Gradient 16x9</vt:lpstr>
      <vt:lpstr>Internet of Things (IoT) Information Display</vt:lpstr>
      <vt:lpstr>Contents</vt:lpstr>
      <vt:lpstr>Introduction</vt:lpstr>
      <vt:lpstr>Problem Statement</vt:lpstr>
      <vt:lpstr>Contents</vt:lpstr>
      <vt:lpstr>Minimum Functionality Requirements</vt:lpstr>
      <vt:lpstr>Additional Proposed Functionality</vt:lpstr>
      <vt:lpstr>System Hardware Flowchart</vt:lpstr>
      <vt:lpstr>Modes of Operation</vt:lpstr>
      <vt:lpstr>High Level State Transition Diagram</vt:lpstr>
      <vt:lpstr>Context Data Flow Diagram</vt:lpstr>
      <vt:lpstr>GUI Design Model</vt:lpstr>
      <vt:lpstr>Contents</vt:lpstr>
      <vt:lpstr>Parts List</vt:lpstr>
      <vt:lpstr>Contents</vt:lpstr>
      <vt:lpstr>Existing Products/Projects</vt:lpstr>
      <vt:lpstr>Existing Patents</vt:lpstr>
      <vt:lpstr>Previous Work (2016-2017)</vt:lpstr>
      <vt:lpstr>Contents</vt:lpstr>
      <vt:lpstr>Efforts Completed to date</vt:lpstr>
      <vt:lpstr>Contents</vt:lpstr>
      <vt:lpstr>Schedule of Deadlines (Fall 2017)</vt:lpstr>
      <vt:lpstr>Schedule of Deadlines (Spring 2018)</vt:lpstr>
      <vt:lpstr>Contents</vt:lpstr>
      <vt:lpstr>Division of Labor</vt:lpstr>
      <vt:lpstr>Contents</vt:lpstr>
      <vt:lpstr>Near Future</vt:lpstr>
      <vt:lpstr>Contents</vt:lpstr>
      <vt:lpstr>References – existing projects</vt:lpstr>
      <vt:lpstr>References – information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2017-11-15T18:45:12Z</dcterms:created>
  <dcterms:modified xsi:type="dcterms:W3CDTF">2018-04-20T21:42:53Z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